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4FC0-AF46-4092-863B-CB57E36D6C13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3BCD-068E-4493-A0B1-84B83B9710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0186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4FC0-AF46-4092-863B-CB57E36D6C13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3BCD-068E-4493-A0B1-84B83B9710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035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4FC0-AF46-4092-863B-CB57E36D6C13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3BCD-068E-4493-A0B1-84B83B9710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3344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4FC0-AF46-4092-863B-CB57E36D6C13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3BCD-068E-4493-A0B1-84B83B971070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6957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4FC0-AF46-4092-863B-CB57E36D6C13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3BCD-068E-4493-A0B1-84B83B9710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48719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4FC0-AF46-4092-863B-CB57E36D6C13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3BCD-068E-4493-A0B1-84B83B9710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74444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4FC0-AF46-4092-863B-CB57E36D6C13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3BCD-068E-4493-A0B1-84B83B9710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1009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4FC0-AF46-4092-863B-CB57E36D6C13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3BCD-068E-4493-A0B1-84B83B9710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3809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4FC0-AF46-4092-863B-CB57E36D6C13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3BCD-068E-4493-A0B1-84B83B9710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8246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4FC0-AF46-4092-863B-CB57E36D6C13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3BCD-068E-4493-A0B1-84B83B9710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5271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4FC0-AF46-4092-863B-CB57E36D6C13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3BCD-068E-4493-A0B1-84B83B9710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0290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4FC0-AF46-4092-863B-CB57E36D6C13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3BCD-068E-4493-A0B1-84B83B9710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708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4FC0-AF46-4092-863B-CB57E36D6C13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3BCD-068E-4493-A0B1-84B83B9710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5148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4FC0-AF46-4092-863B-CB57E36D6C13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3BCD-068E-4493-A0B1-84B83B9710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104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4FC0-AF46-4092-863B-CB57E36D6C13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3BCD-068E-4493-A0B1-84B83B9710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9533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4FC0-AF46-4092-863B-CB57E36D6C13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3BCD-068E-4493-A0B1-84B83B9710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5713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4FC0-AF46-4092-863B-CB57E36D6C13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3BCD-068E-4493-A0B1-84B83B9710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1809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F5C4FC0-AF46-4092-863B-CB57E36D6C13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93BCD-068E-4493-A0B1-84B83B9710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6039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hyperlink" Target="http://pl.wikipedia.org/wiki/Elementy" TargetMode="External"/><Relationship Id="rId7" Type="http://schemas.openxmlformats.org/officeDocument/2006/relationships/hyperlink" Target="http://pl.wikipedia.org/wiki/XIX_wiek" TargetMode="External"/><Relationship Id="rId2" Type="http://schemas.openxmlformats.org/officeDocument/2006/relationships/hyperlink" Target="http://pl.wikipedia.org/wiki/Matematyk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l.wikipedia.org/wiki/Aksjomat" TargetMode="External"/><Relationship Id="rId5" Type="http://schemas.openxmlformats.org/officeDocument/2006/relationships/hyperlink" Target="http://pl.wikipedia.org/wiki/Teoria_liczb" TargetMode="External"/><Relationship Id="rId4" Type="http://schemas.openxmlformats.org/officeDocument/2006/relationships/hyperlink" Target="http://pl.wikipedia.org/wiki/Geometri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l.wikipedia.org/wiki/Milon_z_Krotonu" TargetMode="External"/><Relationship Id="rId2" Type="http://schemas.openxmlformats.org/officeDocument/2006/relationships/hyperlink" Target="http://pl.wikipedia.org/wiki/Pitagoras#cite_note-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hyperlink" Target="http://pl.wikipedia.org/wiki/Teano_(filozofka)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pl.wikipedia.org/wiki/Staro%C5%BCytna_Grecja" TargetMode="External"/><Relationship Id="rId13" Type="http://schemas.openxmlformats.org/officeDocument/2006/relationships/image" Target="../media/image9.jpg"/><Relationship Id="rId3" Type="http://schemas.openxmlformats.org/officeDocument/2006/relationships/hyperlink" Target="http://pl.wikipedia.org/wiki/Geometria_euklidesowa" TargetMode="External"/><Relationship Id="rId7" Type="http://schemas.openxmlformats.org/officeDocument/2006/relationships/hyperlink" Target="http://pl.wikipedia.org/wiki/VI_wiek_p.n.e." TargetMode="External"/><Relationship Id="rId12" Type="http://schemas.openxmlformats.org/officeDocument/2006/relationships/hyperlink" Target="http://pl.wikipedia.org/wiki/Babilonia" TargetMode="External"/><Relationship Id="rId2" Type="http://schemas.openxmlformats.org/officeDocument/2006/relationships/hyperlink" Target="http://pl.wikipedia.org/wiki/Twierdzeni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l.wikipedia.org/wiki/Aksjomat_r%C3%B3wnoleg%C5%82o%C5%9Bci" TargetMode="External"/><Relationship Id="rId11" Type="http://schemas.openxmlformats.org/officeDocument/2006/relationships/hyperlink" Target="http://pl.wikipedia.org/wiki/Pitagoras" TargetMode="External"/><Relationship Id="rId5" Type="http://schemas.openxmlformats.org/officeDocument/2006/relationships/hyperlink" Target="http://pl.wikipedia.org/wiki/Tr%C3%B3jk%C4%85t_prostok%C4%85tny" TargetMode="External"/><Relationship Id="rId10" Type="http://schemas.openxmlformats.org/officeDocument/2006/relationships/hyperlink" Target="http://pl.wikipedia.org/wiki/Filozofia" TargetMode="External"/><Relationship Id="rId4" Type="http://schemas.openxmlformats.org/officeDocument/2006/relationships/hyperlink" Target="http://pl.wikipedia.org/wiki/Tr%C3%B3jk%C4%85t" TargetMode="External"/><Relationship Id="rId9" Type="http://schemas.openxmlformats.org/officeDocument/2006/relationships/hyperlink" Target="http://pl.wikipedia.org/wiki/Matematyk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093336" cy="2104931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Matematyka</a:t>
            </a:r>
            <a:br>
              <a:rPr lang="pl-PL" dirty="0" smtClean="0"/>
            </a:br>
            <a:r>
              <a:rPr lang="pl-PL" dirty="0" smtClean="0"/>
              <a:t>W </a:t>
            </a:r>
            <a:br>
              <a:rPr lang="pl-PL" dirty="0" smtClean="0"/>
            </a:br>
            <a:r>
              <a:rPr lang="pl-PL" dirty="0" smtClean="0"/>
              <a:t>Starożytności.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7211209" cy="701021"/>
          </a:xfrm>
        </p:spPr>
        <p:txBody>
          <a:bodyPr/>
          <a:lstStyle/>
          <a:p>
            <a:r>
              <a:rPr lang="pl-PL" dirty="0" smtClean="0"/>
              <a:t>Praca  Uczniowska.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47982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Euglides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Autor pierwszych prac teoretycznych z </a:t>
            </a:r>
            <a:r>
              <a:rPr lang="pl-PL" dirty="0">
                <a:hlinkClick r:id="rId2" tooltip="Matematyka"/>
              </a:rPr>
              <a:t>matematyki</a:t>
            </a:r>
            <a:r>
              <a:rPr lang="pl-PL" dirty="0"/>
              <a:t>. Główne jego dzieło to </a:t>
            </a:r>
            <a:r>
              <a:rPr lang="pl-PL" i="1" dirty="0">
                <a:hlinkClick r:id="rId3" tooltip="Elementy"/>
              </a:rPr>
              <a:t>Elementy</a:t>
            </a:r>
            <a:r>
              <a:rPr lang="pl-PL" dirty="0"/>
              <a:t> (tytuł grecki </a:t>
            </a:r>
            <a:r>
              <a:rPr lang="pl-PL" i="1" dirty="0" err="1"/>
              <a:t>Stoicheia</a:t>
            </a:r>
            <a:r>
              <a:rPr lang="pl-PL" i="1" dirty="0"/>
              <a:t> </a:t>
            </a:r>
            <a:r>
              <a:rPr lang="pl-PL" i="1" dirty="0" err="1"/>
              <a:t>geometrias</a:t>
            </a:r>
            <a:r>
              <a:rPr lang="pl-PL" dirty="0"/>
              <a:t>). Są one syntezą ówczesnej wiedzy matematycznej zarówno w dziedzinie </a:t>
            </a:r>
            <a:r>
              <a:rPr lang="pl-PL" dirty="0">
                <a:hlinkClick r:id="rId4" tooltip="Geometria"/>
              </a:rPr>
              <a:t>geometrii</a:t>
            </a:r>
            <a:r>
              <a:rPr lang="pl-PL" dirty="0"/>
              <a:t>, jak i w </a:t>
            </a:r>
            <a:r>
              <a:rPr lang="pl-PL" dirty="0">
                <a:hlinkClick r:id="rId5" tooltip="Teoria liczb"/>
              </a:rPr>
              <a:t>teorii liczb</a:t>
            </a:r>
            <a:r>
              <a:rPr lang="pl-PL" dirty="0"/>
              <a:t>. </a:t>
            </a:r>
            <a:r>
              <a:rPr lang="pl-PL" i="1" dirty="0"/>
              <a:t>Elementy</a:t>
            </a:r>
            <a:r>
              <a:rPr lang="pl-PL" dirty="0"/>
              <a:t> są pierwszą próbą </a:t>
            </a:r>
            <a:r>
              <a:rPr lang="pl-PL" dirty="0">
                <a:hlinkClick r:id="rId6" tooltip="Aksjomat"/>
              </a:rPr>
              <a:t>aksjomatycznego</a:t>
            </a:r>
            <a:r>
              <a:rPr lang="pl-PL" dirty="0"/>
              <a:t> ujęcia geometrii i były podstawowym podręcznikiem geometrii do </a:t>
            </a:r>
            <a:r>
              <a:rPr lang="pl-PL" dirty="0">
                <a:hlinkClick r:id="rId7" tooltip="XIX wiek"/>
              </a:rPr>
              <a:t>XIX </a:t>
            </a:r>
            <a:r>
              <a:rPr lang="pl-PL" dirty="0" smtClean="0">
                <a:hlinkClick r:id="rId7" tooltip="XIX wiek"/>
              </a:rPr>
              <a:t>wieku</a:t>
            </a:r>
            <a:r>
              <a:rPr lang="pl-PL" dirty="0" smtClean="0"/>
              <a:t> 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100" y="4001294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78575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Pitagoras!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 Z relacji anonimowego autora wiadomo, że Pitagoras żył 104 lata</a:t>
            </a:r>
            <a:r>
              <a:rPr lang="pl-PL" baseline="30000" dirty="0">
                <a:hlinkClick r:id="rId2"/>
              </a:rPr>
              <a:t>[2]</a:t>
            </a:r>
            <a:r>
              <a:rPr lang="pl-PL" dirty="0"/>
              <a:t>, ale większość opisów wzmiankuje jedynie około 80 lat. Według jednej z wersji zmarł w </a:t>
            </a:r>
            <a:r>
              <a:rPr lang="pl-PL" dirty="0" err="1"/>
              <a:t>Metaponcie</a:t>
            </a:r>
            <a:r>
              <a:rPr lang="pl-PL" dirty="0"/>
              <a:t> w domu zapaśnika </a:t>
            </a:r>
            <a:r>
              <a:rPr lang="pl-PL" dirty="0" err="1">
                <a:hlinkClick r:id="rId3" tooltip="Milon z Krotonu"/>
              </a:rPr>
              <a:t>Milona</a:t>
            </a:r>
            <a:r>
              <a:rPr lang="pl-PL" dirty="0"/>
              <a:t>, ocalony z pogromu Krotony, zaś innej - rewolty tej nie przeżył. Według wielu źródeł jego żoną była </a:t>
            </a:r>
            <a:r>
              <a:rPr lang="pl-PL" dirty="0" err="1">
                <a:hlinkClick r:id="rId4" tooltip="Teano (filozofka)"/>
              </a:rPr>
              <a:t>Teano</a:t>
            </a:r>
            <a:r>
              <a:rPr lang="pl-PL" dirty="0"/>
              <a:t>, z którą miał dwóch synów: </a:t>
            </a:r>
            <a:r>
              <a:rPr lang="pl-PL" dirty="0" err="1"/>
              <a:t>Telangesa</a:t>
            </a:r>
            <a:r>
              <a:rPr lang="pl-PL" dirty="0"/>
              <a:t> i </a:t>
            </a:r>
            <a:r>
              <a:rPr lang="pl-PL" dirty="0" err="1" smtClean="0"/>
              <a:t>Menezarcha</a:t>
            </a:r>
            <a:r>
              <a:rPr lang="pl-PL" dirty="0" smtClean="0"/>
              <a:t>.     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846" y="3861995"/>
            <a:ext cx="2210080" cy="220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876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Tales.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Tales był filozofem, matematykiem, fizykiem, astronomem, inżynierem, politykiem, podróżnikiem i kupcem starożytnej Grecji, jest zaliczany do "siedmiu mędrców". Uznawany jest za twórcę podstaw nauki i filozofii europejskiej oraz jednego z pierwszych filozofów. Żył w czasach Solona, wybitnego prawodawcy ateńskiego. Zaliczany jest do szkoły jońskiej. Jego </a:t>
            </a:r>
            <a:r>
              <a:rPr lang="pl-PL" dirty="0">
                <a:solidFill>
                  <a:srgbClr val="FF0000"/>
                </a:solidFill>
              </a:rPr>
              <a:t>uczniem</a:t>
            </a:r>
            <a:r>
              <a:rPr lang="pl-PL" dirty="0"/>
              <a:t> był </a:t>
            </a:r>
            <a:r>
              <a:rPr lang="pl-PL" dirty="0" err="1"/>
              <a:t>Anaksymander</a:t>
            </a:r>
            <a:r>
              <a:rPr lang="pl-PL" dirty="0" smtClean="0"/>
              <a:t>.                              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5616" y="3895557"/>
            <a:ext cx="1733550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4234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Twierdzenie Pitagorasa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Twierdzenie Pitagorasa</a:t>
            </a:r>
            <a:r>
              <a:rPr lang="pl-PL" dirty="0"/>
              <a:t> – </a:t>
            </a:r>
            <a:r>
              <a:rPr lang="pl-PL" dirty="0">
                <a:hlinkClick r:id="rId2" tooltip="Twierdzenie"/>
              </a:rPr>
              <a:t>twierdzenie</a:t>
            </a:r>
            <a:r>
              <a:rPr lang="pl-PL" dirty="0"/>
              <a:t> </a:t>
            </a:r>
            <a:r>
              <a:rPr lang="pl-PL" dirty="0">
                <a:hlinkClick r:id="rId3" tooltip="Geometria euklidesowa"/>
              </a:rPr>
              <a:t>geometrii euklidesowej</a:t>
            </a:r>
            <a:r>
              <a:rPr lang="pl-PL" dirty="0"/>
              <a:t> dotyczące </a:t>
            </a:r>
            <a:r>
              <a:rPr lang="pl-PL" dirty="0">
                <a:hlinkClick r:id="rId4" tooltip="Trójkąt"/>
              </a:rPr>
              <a:t>trójkątów</a:t>
            </a:r>
            <a:r>
              <a:rPr lang="pl-PL" dirty="0"/>
              <a:t> </a:t>
            </a:r>
            <a:r>
              <a:rPr lang="pl-PL" dirty="0">
                <a:hlinkClick r:id="rId5" tooltip="Trójkąt prostokątny"/>
              </a:rPr>
              <a:t>prostokątnych</a:t>
            </a:r>
            <a:r>
              <a:rPr lang="pl-PL" dirty="0"/>
              <a:t>, równoważne w istocie jest </a:t>
            </a:r>
            <a:r>
              <a:rPr lang="pl-PL" dirty="0">
                <a:hlinkClick r:id="rId6" tooltip="Aksjomat równoległości"/>
              </a:rPr>
              <a:t>piątemu pewnikowi Euklidesa o prostych równoległych</a:t>
            </a:r>
            <a:r>
              <a:rPr lang="pl-PL" dirty="0"/>
              <a:t>. W zachodnioeuropejskim kręgu kulturowym przypisuje się je żyjącemu w </a:t>
            </a:r>
            <a:r>
              <a:rPr lang="pl-PL" dirty="0">
                <a:hlinkClick r:id="rId7" tooltip="VI wiek p.n.e."/>
              </a:rPr>
              <a:t>VI wieku p.n.e.</a:t>
            </a:r>
            <a:r>
              <a:rPr lang="pl-PL" dirty="0"/>
              <a:t> </a:t>
            </a:r>
            <a:r>
              <a:rPr lang="pl-PL" dirty="0">
                <a:hlinkClick r:id="rId8" tooltip="Starożytna Grecja"/>
              </a:rPr>
              <a:t>greckiemu</a:t>
            </a:r>
            <a:r>
              <a:rPr lang="pl-PL" dirty="0"/>
              <a:t> </a:t>
            </a:r>
            <a:r>
              <a:rPr lang="pl-PL" dirty="0">
                <a:hlinkClick r:id="rId9" tooltip="Matematyka"/>
              </a:rPr>
              <a:t>matematykowi</a:t>
            </a:r>
            <a:r>
              <a:rPr lang="pl-PL" dirty="0"/>
              <a:t> </a:t>
            </a:r>
            <a:r>
              <a:rPr lang="pl-PL" dirty="0" err="1"/>
              <a:t>i</a:t>
            </a:r>
            <a:r>
              <a:rPr lang="pl-PL" dirty="0" err="1">
                <a:hlinkClick r:id="rId10" tooltip="Filozofia"/>
              </a:rPr>
              <a:t>filozofowi</a:t>
            </a:r>
            <a:r>
              <a:rPr lang="pl-PL" dirty="0"/>
              <a:t> </a:t>
            </a:r>
            <a:r>
              <a:rPr lang="pl-PL" dirty="0">
                <a:hlinkClick r:id="rId11" tooltip="Pitagoras"/>
              </a:rPr>
              <a:t>Pitagorasowi</a:t>
            </a:r>
            <a:r>
              <a:rPr lang="pl-PL" dirty="0"/>
              <a:t>, jednak odkrycia dokonali </a:t>
            </a:r>
            <a:r>
              <a:rPr lang="pl-PL" dirty="0">
                <a:hlinkClick r:id="rId12" tooltip="Babilonia"/>
              </a:rPr>
              <a:t>Babilończycy</a:t>
            </a:r>
            <a:r>
              <a:rPr lang="pl-PL" dirty="0"/>
              <a:t>, którzy znali dodatkowo dwie prostsze metody, przy których błąd jest </a:t>
            </a:r>
            <a:r>
              <a:rPr lang="pl-PL" dirty="0" err="1" smtClean="0"/>
              <a:t>niewielk</a:t>
            </a:r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456" y="4410074"/>
            <a:ext cx="2495550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032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J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J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</TotalTime>
  <Words>82</Words>
  <Application>Microsoft Office PowerPoint</Application>
  <PresentationFormat>Panoramiczny</PresentationFormat>
  <Paragraphs>10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Jon</vt:lpstr>
      <vt:lpstr>Matematyka W  Starożytności.</vt:lpstr>
      <vt:lpstr>Euglides.</vt:lpstr>
      <vt:lpstr> Pitagoras!</vt:lpstr>
      <vt:lpstr>Tales.</vt:lpstr>
      <vt:lpstr>Twierdzenie Pitagorasa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Matematyka W  Starożytności.</dc:title>
  <dc:creator>uczen</dc:creator>
  <cp:lastModifiedBy>uczen</cp:lastModifiedBy>
  <cp:revision>3</cp:revision>
  <dcterms:created xsi:type="dcterms:W3CDTF">2014-09-26T12:50:53Z</dcterms:created>
  <dcterms:modified xsi:type="dcterms:W3CDTF">2014-09-26T13:07:09Z</dcterms:modified>
</cp:coreProperties>
</file>